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7.png" ContentType="image/pn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1078560" y="4426200"/>
            <a:ext cx="1031796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1078560" y="4426200"/>
            <a:ext cx="1031796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subTitle"/>
          </p:nvPr>
        </p:nvSpPr>
        <p:spPr>
          <a:xfrm>
            <a:off x="1078560" y="4426200"/>
            <a:ext cx="1031796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7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7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78560" y="4426200"/>
            <a:ext cx="10317960" cy="13716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b32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0"/>
            <a:ext cx="885600" cy="6857640"/>
          </a:xfrm>
          <a:custGeom>
            <a:avLst/>
            <a:gdLst/>
            <a:ahLst/>
            <a:rect l="l" t="t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3557160" y="631080"/>
            <a:ext cx="5235120" cy="5229000"/>
          </a:xfrm>
          <a:custGeom>
            <a:avLst/>
            <a:gdLst/>
            <a:ahLst/>
            <a:rect l="l" t="t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l-PL" sz="10000" spc="797" strike="noStrike" cap="all">
                <a:solidFill>
                  <a:srgbClr val="2a1a00"/>
                </a:solidFill>
                <a:latin typeface="Impact"/>
              </a:rPr>
              <a:t>Kliknij, aby edytować styl</a:t>
            </a:r>
            <a:endParaRPr b="0" lang="en-US" sz="10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1078560" y="6375600"/>
            <a:ext cx="2329200" cy="34812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9DC4003-EA06-4DE6-924E-CC74175100FB}" type="datetime">
              <a:rPr b="0" lang="en-US" sz="1200" spc="-1" strike="noStrike">
                <a:solidFill>
                  <a:srgbClr val="b07906"/>
                </a:solidFill>
                <a:latin typeface="Gill Sans MT"/>
              </a:rPr>
              <a:t>1/24/22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4180320" y="6375600"/>
            <a:ext cx="4114440" cy="34560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9067320" y="6375600"/>
            <a:ext cx="2329200" cy="34560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697263C-E4F3-420D-8A96-2842AD990865}" type="slidenum">
              <a:rPr b="0" lang="en-US" sz="1200" spc="-1" strike="noStrike">
                <a:solidFill>
                  <a:srgbClr val="b07906"/>
                </a:solidFill>
                <a:latin typeface="Gill Sans MT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7" name="CustomShape 8"/>
          <p:cNvSpPr/>
          <p:nvPr/>
        </p:nvSpPr>
        <p:spPr>
          <a:xfrm>
            <a:off x="0" y="0"/>
            <a:ext cx="28296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95959"/>
                </a:solidFill>
                <a:latin typeface="Gill Sans MT"/>
              </a:rPr>
              <a:t>Kliknij, aby edytować format tekstu konspektu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595959"/>
                </a:solidFill>
                <a:latin typeface="Gill Sans MT"/>
              </a:rPr>
              <a:t>Drugi poziom konspektu</a:t>
            </a:r>
            <a:endParaRPr b="0" lang="en-US" sz="1600" spc="-1" strike="noStrike">
              <a:solidFill>
                <a:srgbClr val="595959"/>
              </a:solidFill>
              <a:latin typeface="Gill Sans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595959"/>
                </a:solidFill>
                <a:latin typeface="Gill Sans MT"/>
              </a:rPr>
              <a:t>Trzeci poziom konspektu</a:t>
            </a:r>
            <a:endParaRPr b="0" lang="en-US" sz="1400" spc="-1" strike="noStrike">
              <a:solidFill>
                <a:srgbClr val="595959"/>
              </a:solidFill>
              <a:latin typeface="Gill Sans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595959"/>
                </a:solidFill>
                <a:latin typeface="Gill Sans MT"/>
              </a:rPr>
              <a:t>Czwarty poziom konspektu</a:t>
            </a:r>
            <a:endParaRPr b="0" lang="en-US" sz="1400" spc="-1" strike="noStrike">
              <a:solidFill>
                <a:srgbClr val="595959"/>
              </a:solidFill>
              <a:latin typeface="Gill Sans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95959"/>
                </a:solidFill>
                <a:latin typeface="Gill Sans MT"/>
              </a:rPr>
              <a:t>Piąty poziom konspektu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95959"/>
                </a:solidFill>
                <a:latin typeface="Gill Sans MT"/>
              </a:rPr>
              <a:t>Szósty poziom konspektu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95959"/>
                </a:solidFill>
                <a:latin typeface="Gill Sans MT"/>
              </a:rPr>
              <a:t>Siódmy poziom konspektu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3f3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0"/>
            <a:ext cx="885600" cy="6857640"/>
          </a:xfrm>
          <a:custGeom>
            <a:avLst/>
            <a:gdLst/>
            <a:ahLst/>
            <a:rect l="l" t="t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3"/>
          <p:cNvSpPr>
            <a:spLocks noGrp="1"/>
          </p:cNvSpPr>
          <p:nvPr>
            <p:ph type="dt"/>
          </p:nvPr>
        </p:nvSpPr>
        <p:spPr>
          <a:xfrm>
            <a:off x="1251720" y="6375600"/>
            <a:ext cx="2329200" cy="34812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588DC17-8578-4BED-8CEA-67A28C512900}" type="datetime">
              <a:rPr b="0" lang="en-US" sz="1200" spc="-1" strike="noStrike">
                <a:solidFill>
                  <a:srgbClr val="595959"/>
                </a:solidFill>
                <a:latin typeface="Gill Sans MT"/>
              </a:rPr>
              <a:t>1/24/22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/>
          </p:nvPr>
        </p:nvSpPr>
        <p:spPr>
          <a:xfrm>
            <a:off x="4038480" y="6375600"/>
            <a:ext cx="4114440" cy="34560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sldNum"/>
          </p:nvPr>
        </p:nvSpPr>
        <p:spPr>
          <a:xfrm>
            <a:off x="8610480" y="6375600"/>
            <a:ext cx="2819160" cy="34560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74DDFC8-A7ED-480D-8F7A-00EB2BDA0EE3}" type="slidenum">
              <a:rPr b="0" lang="en-US" sz="1200" spc="-1" strike="noStrike">
                <a:solidFill>
                  <a:srgbClr val="595959"/>
                </a:solidFill>
                <a:latin typeface="Gill Sans MT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Gill Sans MT"/>
              </a:rPr>
              <a:t>Kliknij, aby edytować format tekstu tytułu</a:t>
            </a:r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95959"/>
                </a:solidFill>
                <a:latin typeface="Gill Sans MT"/>
              </a:rPr>
              <a:t>Kliknij, aby edytować format tekstu konspektu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595959"/>
                </a:solidFill>
                <a:latin typeface="Gill Sans MT"/>
              </a:rPr>
              <a:t>Drugi poziom konspektu</a:t>
            </a:r>
            <a:endParaRPr b="0" lang="en-US" sz="1600" spc="-1" strike="noStrike">
              <a:solidFill>
                <a:srgbClr val="595959"/>
              </a:solidFill>
              <a:latin typeface="Gill Sans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595959"/>
                </a:solidFill>
                <a:latin typeface="Gill Sans MT"/>
              </a:rPr>
              <a:t>Trzeci poziom konspektu</a:t>
            </a:r>
            <a:endParaRPr b="0" lang="en-US" sz="1400" spc="-1" strike="noStrike">
              <a:solidFill>
                <a:srgbClr val="595959"/>
              </a:solidFill>
              <a:latin typeface="Gill Sans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595959"/>
                </a:solidFill>
                <a:latin typeface="Gill Sans MT"/>
              </a:rPr>
              <a:t>Czwarty poziom konspektu</a:t>
            </a:r>
            <a:endParaRPr b="0" lang="en-US" sz="1400" spc="-1" strike="noStrike">
              <a:solidFill>
                <a:srgbClr val="595959"/>
              </a:solidFill>
              <a:latin typeface="Gill Sans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95959"/>
                </a:solidFill>
                <a:latin typeface="Gill Sans MT"/>
              </a:rPr>
              <a:t>Piąty poziom konspektu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95959"/>
                </a:solidFill>
                <a:latin typeface="Gill Sans MT"/>
              </a:rPr>
              <a:t>Szósty poziom konspektu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95959"/>
                </a:solidFill>
                <a:latin typeface="Gill Sans MT"/>
              </a:rPr>
              <a:t>Siódmy poziom konspektu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3f3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0"/>
            <a:ext cx="885600" cy="6857640"/>
          </a:xfrm>
          <a:custGeom>
            <a:avLst/>
            <a:gdLst/>
            <a:ahLst/>
            <a:rect l="l" t="t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2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PlaceHolder 3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pl-PL" sz="5100" spc="199" strike="noStrike" cap="all">
                <a:solidFill>
                  <a:srgbClr val="2a1a00"/>
                </a:solidFill>
                <a:latin typeface="Impact"/>
              </a:rPr>
              <a:t>Kliknij, aby edytować styl</a:t>
            </a:r>
            <a:endParaRPr b="0" lang="en-US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1257480" y="2286000"/>
            <a:ext cx="4800240" cy="361908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Gill Sans MT"/>
              </a:rPr>
              <a:t>Kliknij, aby edytować style wzorca tekstu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lvl="1" marL="6858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Gill Sans MT"/>
              <a:buChar char="–"/>
            </a:pPr>
            <a:r>
              <a:rPr b="0" lang="pl-PL" sz="1800" spc="-1" strike="noStrike">
                <a:solidFill>
                  <a:srgbClr val="595959"/>
                </a:solidFill>
                <a:latin typeface="Gill Sans MT"/>
              </a:rPr>
              <a:t>Drugi poziom</a:t>
            </a:r>
            <a:endParaRPr b="0" lang="en-US" sz="1800" spc="-1" strike="noStrike">
              <a:solidFill>
                <a:srgbClr val="595959"/>
              </a:solidFill>
              <a:latin typeface="Gill Sans MT"/>
            </a:endParaRPr>
          </a:p>
          <a:p>
            <a:pPr lvl="2" marL="11430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595959"/>
                </a:solidFill>
                <a:latin typeface="Gill Sans MT"/>
              </a:rPr>
              <a:t>Trzeci poziom</a:t>
            </a:r>
            <a:endParaRPr b="0" lang="en-US" sz="1600" spc="-1" strike="noStrike">
              <a:solidFill>
                <a:srgbClr val="595959"/>
              </a:solidFill>
              <a:latin typeface="Gill Sans MT"/>
            </a:endParaRPr>
          </a:p>
          <a:p>
            <a:pPr lvl="3" marL="16002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Gill Sans MT"/>
              <a:buChar char="–"/>
            </a:pPr>
            <a:r>
              <a:rPr b="0" lang="pl-PL" sz="1400" spc="-1" strike="noStrike">
                <a:solidFill>
                  <a:srgbClr val="595959"/>
                </a:solidFill>
                <a:latin typeface="Gill Sans MT"/>
              </a:rPr>
              <a:t>Czwarty poziom</a:t>
            </a:r>
            <a:endParaRPr b="0" lang="en-US" sz="1400" spc="-1" strike="noStrike">
              <a:solidFill>
                <a:srgbClr val="595959"/>
              </a:solidFill>
              <a:latin typeface="Gill Sans MT"/>
            </a:endParaRPr>
          </a:p>
          <a:p>
            <a:pPr lvl="4" marL="20574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595959"/>
                </a:solidFill>
                <a:latin typeface="Gill Sans MT"/>
              </a:rPr>
              <a:t>Piąty poziom</a:t>
            </a:r>
            <a:endParaRPr b="0" lang="en-US" sz="14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647760" y="2286000"/>
            <a:ext cx="4800240" cy="361908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Gill Sans MT"/>
              </a:rPr>
              <a:t>Kliknij, aby edytować style wzorca tekstu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lvl="1" marL="6858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Gill Sans MT"/>
              <a:buChar char="–"/>
            </a:pPr>
            <a:r>
              <a:rPr b="0" lang="pl-PL" sz="1800" spc="-1" strike="noStrike">
                <a:solidFill>
                  <a:srgbClr val="595959"/>
                </a:solidFill>
                <a:latin typeface="Gill Sans MT"/>
              </a:rPr>
              <a:t>Drugi poziom</a:t>
            </a:r>
            <a:endParaRPr b="0" lang="en-US" sz="1800" spc="-1" strike="noStrike">
              <a:solidFill>
                <a:srgbClr val="595959"/>
              </a:solidFill>
              <a:latin typeface="Gill Sans MT"/>
            </a:endParaRPr>
          </a:p>
          <a:p>
            <a:pPr lvl="2" marL="11430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595959"/>
                </a:solidFill>
                <a:latin typeface="Gill Sans MT"/>
              </a:rPr>
              <a:t>Trzeci poziom</a:t>
            </a:r>
            <a:endParaRPr b="0" lang="en-US" sz="1600" spc="-1" strike="noStrike">
              <a:solidFill>
                <a:srgbClr val="595959"/>
              </a:solidFill>
              <a:latin typeface="Gill Sans MT"/>
            </a:endParaRPr>
          </a:p>
          <a:p>
            <a:pPr lvl="3" marL="16002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Gill Sans MT"/>
              <a:buChar char="–"/>
            </a:pPr>
            <a:r>
              <a:rPr b="0" lang="pl-PL" sz="1400" spc="-1" strike="noStrike">
                <a:solidFill>
                  <a:srgbClr val="595959"/>
                </a:solidFill>
                <a:latin typeface="Gill Sans MT"/>
              </a:rPr>
              <a:t>Czwarty poziom</a:t>
            </a:r>
            <a:endParaRPr b="0" lang="en-US" sz="1400" spc="-1" strike="noStrike">
              <a:solidFill>
                <a:srgbClr val="595959"/>
              </a:solidFill>
              <a:latin typeface="Gill Sans MT"/>
            </a:endParaRPr>
          </a:p>
          <a:p>
            <a:pPr lvl="4" marL="20574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595959"/>
                </a:solidFill>
                <a:latin typeface="Gill Sans MT"/>
              </a:rPr>
              <a:t>Piąty poziom</a:t>
            </a:r>
            <a:endParaRPr b="0" lang="en-US" sz="14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dt"/>
          </p:nvPr>
        </p:nvSpPr>
        <p:spPr>
          <a:xfrm>
            <a:off x="1251720" y="6375600"/>
            <a:ext cx="2329200" cy="34812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27F0A2B-0ADF-4290-A15D-7BA2FCE974A1}" type="datetime">
              <a:rPr b="0" lang="en-US" sz="1200" spc="-1" strike="noStrike">
                <a:solidFill>
                  <a:srgbClr val="595959"/>
                </a:solidFill>
                <a:latin typeface="Gill Sans MT"/>
              </a:rPr>
              <a:t>1/24/22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ftr"/>
          </p:nvPr>
        </p:nvSpPr>
        <p:spPr>
          <a:xfrm>
            <a:off x="4038480" y="6375600"/>
            <a:ext cx="4114440" cy="34560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95" name="PlaceHolder 8"/>
          <p:cNvSpPr>
            <a:spLocks noGrp="1"/>
          </p:cNvSpPr>
          <p:nvPr>
            <p:ph type="sldNum"/>
          </p:nvPr>
        </p:nvSpPr>
        <p:spPr>
          <a:xfrm>
            <a:off x="8610480" y="6375600"/>
            <a:ext cx="2819160" cy="34560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E5EF97A-3F7F-4ADF-B330-899BEAD81041}" type="slidenum">
              <a:rPr b="0" lang="en-US" sz="1200" spc="-1" strike="noStrike">
                <a:solidFill>
                  <a:srgbClr val="595959"/>
                </a:solidFill>
                <a:latin typeface="Gill Sans MT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3f3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0"/>
            <a:ext cx="885600" cy="6857640"/>
          </a:xfrm>
          <a:custGeom>
            <a:avLst/>
            <a:gdLst/>
            <a:ahLst/>
            <a:rect l="l" t="t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2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PlaceHolder 3"/>
          <p:cNvSpPr>
            <a:spLocks noGrp="1"/>
          </p:cNvSpPr>
          <p:nvPr>
            <p:ph type="title"/>
          </p:nvPr>
        </p:nvSpPr>
        <p:spPr>
          <a:xfrm>
            <a:off x="1252800" y="380880"/>
            <a:ext cx="10172520" cy="14932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pl-PL" sz="5100" spc="199" strike="noStrike" cap="all">
                <a:solidFill>
                  <a:srgbClr val="2a1a00"/>
                </a:solidFill>
                <a:latin typeface="Impact"/>
              </a:rPr>
              <a:t>Kliknij, aby edytować styl</a:t>
            </a:r>
            <a:endParaRPr b="0" lang="en-US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1251720" y="2199600"/>
            <a:ext cx="4800240" cy="6321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pl-PL" sz="1900" spc="199" strike="noStrike" cap="all">
                <a:solidFill>
                  <a:srgbClr val="2a1a00"/>
                </a:solidFill>
                <a:latin typeface="Gill Sans MT"/>
              </a:rPr>
              <a:t>Kliknij, aby edytować style wzorca tekstu</a:t>
            </a:r>
            <a:endParaRPr b="0" lang="en-US" sz="19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body"/>
          </p:nvPr>
        </p:nvSpPr>
        <p:spPr>
          <a:xfrm>
            <a:off x="1257480" y="2909160"/>
            <a:ext cx="4800240" cy="299592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Gill Sans MT"/>
              </a:rPr>
              <a:t>Kliknij, aby edytować style wzorca tekstu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lvl="1" marL="6858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Gill Sans MT"/>
              <a:buChar char="–"/>
            </a:pPr>
            <a:r>
              <a:rPr b="0" lang="pl-PL" sz="1800" spc="-1" strike="noStrike">
                <a:solidFill>
                  <a:srgbClr val="595959"/>
                </a:solidFill>
                <a:latin typeface="Gill Sans MT"/>
              </a:rPr>
              <a:t>Drugi poziom</a:t>
            </a:r>
            <a:endParaRPr b="0" lang="en-US" sz="1800" spc="-1" strike="noStrike">
              <a:solidFill>
                <a:srgbClr val="595959"/>
              </a:solidFill>
              <a:latin typeface="Gill Sans MT"/>
            </a:endParaRPr>
          </a:p>
          <a:p>
            <a:pPr lvl="2" marL="11430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595959"/>
                </a:solidFill>
                <a:latin typeface="Gill Sans MT"/>
              </a:rPr>
              <a:t>Trzeci poziom</a:t>
            </a:r>
            <a:endParaRPr b="0" lang="en-US" sz="1600" spc="-1" strike="noStrike">
              <a:solidFill>
                <a:srgbClr val="595959"/>
              </a:solidFill>
              <a:latin typeface="Gill Sans MT"/>
            </a:endParaRPr>
          </a:p>
          <a:p>
            <a:pPr lvl="3" marL="16002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Gill Sans MT"/>
              <a:buChar char="–"/>
            </a:pPr>
            <a:r>
              <a:rPr b="0" lang="pl-PL" sz="1400" spc="-1" strike="noStrike">
                <a:solidFill>
                  <a:srgbClr val="595959"/>
                </a:solidFill>
                <a:latin typeface="Gill Sans MT"/>
              </a:rPr>
              <a:t>Czwarty poziom</a:t>
            </a:r>
            <a:endParaRPr b="0" lang="en-US" sz="1400" spc="-1" strike="noStrike">
              <a:solidFill>
                <a:srgbClr val="595959"/>
              </a:solidFill>
              <a:latin typeface="Gill Sans MT"/>
            </a:endParaRPr>
          </a:p>
          <a:p>
            <a:pPr lvl="4" marL="20574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595959"/>
                </a:solidFill>
                <a:latin typeface="Gill Sans MT"/>
              </a:rPr>
              <a:t>Piąty poziom</a:t>
            </a:r>
            <a:endParaRPr b="0" lang="en-US" sz="14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37" name="PlaceHolder 6"/>
          <p:cNvSpPr>
            <a:spLocks noGrp="1"/>
          </p:cNvSpPr>
          <p:nvPr>
            <p:ph type="body"/>
          </p:nvPr>
        </p:nvSpPr>
        <p:spPr>
          <a:xfrm>
            <a:off x="6633720" y="2199600"/>
            <a:ext cx="4800240" cy="6321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pl-PL" sz="1900" spc="199" strike="noStrike" cap="all">
                <a:solidFill>
                  <a:srgbClr val="2a1a00"/>
                </a:solidFill>
                <a:latin typeface="Gill Sans MT"/>
              </a:rPr>
              <a:t>Kliknij, aby edytować style wzorca tekstu</a:t>
            </a:r>
            <a:endParaRPr b="0" lang="en-US" sz="19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38" name="PlaceHolder 7"/>
          <p:cNvSpPr>
            <a:spLocks noGrp="1"/>
          </p:cNvSpPr>
          <p:nvPr>
            <p:ph type="body"/>
          </p:nvPr>
        </p:nvSpPr>
        <p:spPr>
          <a:xfrm>
            <a:off x="6633720" y="2909160"/>
            <a:ext cx="4800240" cy="299592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Gill Sans MT"/>
              </a:rPr>
              <a:t>Kliknij, aby edytować style wzorca tekstu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lvl="1" marL="6858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Gill Sans MT"/>
              <a:buChar char="–"/>
            </a:pPr>
            <a:r>
              <a:rPr b="0" lang="pl-PL" sz="1800" spc="-1" strike="noStrike">
                <a:solidFill>
                  <a:srgbClr val="595959"/>
                </a:solidFill>
                <a:latin typeface="Gill Sans MT"/>
              </a:rPr>
              <a:t>Drugi poziom</a:t>
            </a:r>
            <a:endParaRPr b="0" lang="en-US" sz="1800" spc="-1" strike="noStrike">
              <a:solidFill>
                <a:srgbClr val="595959"/>
              </a:solidFill>
              <a:latin typeface="Gill Sans MT"/>
            </a:endParaRPr>
          </a:p>
          <a:p>
            <a:pPr lvl="2" marL="11430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595959"/>
                </a:solidFill>
                <a:latin typeface="Gill Sans MT"/>
              </a:rPr>
              <a:t>Trzeci poziom</a:t>
            </a:r>
            <a:endParaRPr b="0" lang="en-US" sz="1600" spc="-1" strike="noStrike">
              <a:solidFill>
                <a:srgbClr val="595959"/>
              </a:solidFill>
              <a:latin typeface="Gill Sans MT"/>
            </a:endParaRPr>
          </a:p>
          <a:p>
            <a:pPr lvl="3" marL="16002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Gill Sans MT"/>
              <a:buChar char="–"/>
            </a:pPr>
            <a:r>
              <a:rPr b="0" lang="pl-PL" sz="1400" spc="-1" strike="noStrike">
                <a:solidFill>
                  <a:srgbClr val="595959"/>
                </a:solidFill>
                <a:latin typeface="Gill Sans MT"/>
              </a:rPr>
              <a:t>Czwarty poziom</a:t>
            </a:r>
            <a:endParaRPr b="0" lang="en-US" sz="1400" spc="-1" strike="noStrike">
              <a:solidFill>
                <a:srgbClr val="595959"/>
              </a:solidFill>
              <a:latin typeface="Gill Sans MT"/>
            </a:endParaRPr>
          </a:p>
          <a:p>
            <a:pPr lvl="4" marL="20574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595959"/>
                </a:solidFill>
                <a:latin typeface="Gill Sans MT"/>
              </a:rPr>
              <a:t>Piąty poziom</a:t>
            </a:r>
            <a:endParaRPr b="0" lang="en-US" sz="14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39" name="PlaceHolder 8"/>
          <p:cNvSpPr>
            <a:spLocks noGrp="1"/>
          </p:cNvSpPr>
          <p:nvPr>
            <p:ph type="dt"/>
          </p:nvPr>
        </p:nvSpPr>
        <p:spPr>
          <a:xfrm>
            <a:off x="1251720" y="6375600"/>
            <a:ext cx="2329200" cy="34812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611F37F-55B3-4A6D-87D3-CA1F4D1D3AF3}" type="datetime">
              <a:rPr b="0" lang="en-US" sz="1200" spc="-1" strike="noStrike">
                <a:solidFill>
                  <a:srgbClr val="595959"/>
                </a:solidFill>
                <a:latin typeface="Gill Sans MT"/>
              </a:rPr>
              <a:t>1/24/22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140" name="PlaceHolder 9"/>
          <p:cNvSpPr>
            <a:spLocks noGrp="1"/>
          </p:cNvSpPr>
          <p:nvPr>
            <p:ph type="ftr"/>
          </p:nvPr>
        </p:nvSpPr>
        <p:spPr>
          <a:xfrm>
            <a:off x="4038480" y="6375600"/>
            <a:ext cx="4114440" cy="34560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141" name="PlaceHolder 10"/>
          <p:cNvSpPr>
            <a:spLocks noGrp="1"/>
          </p:cNvSpPr>
          <p:nvPr>
            <p:ph type="sldNum"/>
          </p:nvPr>
        </p:nvSpPr>
        <p:spPr>
          <a:xfrm>
            <a:off x="8610480" y="6375600"/>
            <a:ext cx="2819160" cy="34560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7C22AD7-F0D4-4ED8-95CE-67DC844B51A9}" type="slidenum">
              <a:rPr b="0" lang="en-US" sz="1200" spc="-1" strike="noStrike">
                <a:solidFill>
                  <a:srgbClr val="595959"/>
                </a:solidFill>
                <a:latin typeface="Gill Sans MT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1078560" y="1098360"/>
            <a:ext cx="10317960" cy="4394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l-PL" sz="10000" spc="797" strike="noStrike" cap="all">
                <a:solidFill>
                  <a:srgbClr val="2a1a00"/>
                </a:solidFill>
                <a:latin typeface="Impact"/>
              </a:rPr>
              <a:t>ŚWIATOWY DZIEŃ ŚRODKÓW MASOWEGO PRZEKAZU</a:t>
            </a:r>
            <a:endParaRPr b="0" lang="en-US" sz="10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2215080" y="5979240"/>
            <a:ext cx="8044920" cy="741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pl-PL" sz="2000" spc="398" strike="noStrike" cap="all">
                <a:solidFill>
                  <a:srgbClr val="2a1a00"/>
                </a:solidFill>
                <a:latin typeface="Gill Sans MT"/>
              </a:rPr>
              <a:t>24 STYCZNIA</a:t>
            </a: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6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Picture 2" descr="Jak działają środki masowego przekazu? – Tuszem!"/>
          <p:cNvPicPr/>
          <p:nvPr/>
        </p:nvPicPr>
        <p:blipFill>
          <a:blip r:embed="rId1"/>
          <a:stretch/>
        </p:blipFill>
        <p:spPr>
          <a:xfrm>
            <a:off x="1571400" y="0"/>
            <a:ext cx="924120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83" dur="indefinite" restart="never" nodeType="tmRoot">
          <p:childTnLst>
            <p:seq>
              <p:cTn id="84" dur="indefinite" nodeType="mainSeq">
                <p:childTnLst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89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</a:pPr>
            <a:r>
              <a:rPr b="0" lang="pl-PL" sz="5100" spc="199" strike="noStrike" cap="all">
                <a:solidFill>
                  <a:srgbClr val="2a1a00"/>
                </a:solidFill>
                <a:latin typeface="Times New Roman"/>
              </a:rPr>
              <a:t>Wady i zalety środków masowego przekazu</a:t>
            </a:r>
            <a:endParaRPr b="0" lang="en-US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1257480" y="2286000"/>
            <a:ext cx="4800240" cy="36190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Możliwość uzależnienia się od telewizji, Internetu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Przekształcanie faktów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Rozbieżność informacji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Pokazywanie przemocy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91" name="TextShape 3"/>
          <p:cNvSpPr txBox="1"/>
          <p:nvPr/>
        </p:nvSpPr>
        <p:spPr>
          <a:xfrm>
            <a:off x="6340680" y="2286000"/>
            <a:ext cx="4800240" cy="35283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Możliwość śledzenia na bieżąco wszystkich informacji i wiadomości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Poszerzanie swoich zainteresowań dzięki programom edukacyjnym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Odprężenie i zredukowanie napięć poprzez rozrywkę płynącą  z mass mediów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90" dur="indefinite" restart="never" nodeType="tmRoot">
          <p:childTnLst>
            <p:seq>
              <p:cTn id="91" dur="indefinite" nodeType="mainSeq">
                <p:childTnLst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2" dur="10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3" dur="10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10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9" dur="1000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0" dur="100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100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6" dur="1000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7" dur="100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8" dur="100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3" dur="1000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4" dur="1000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5" dur="1000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0" dur="10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1" dur="1000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" dur="1000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7" dur="1000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8" dur="1000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9" dur="1000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4" dur="1000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5" dur="1000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1000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1252800" y="380880"/>
            <a:ext cx="10172520" cy="1493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pl-PL" sz="5100" spc="199" strike="noStrike" cap="all">
                <a:solidFill>
                  <a:srgbClr val="2a1a00"/>
                </a:solidFill>
                <a:latin typeface="Times New Roman"/>
              </a:rPr>
              <a:t>telewizja</a:t>
            </a:r>
            <a:endParaRPr b="0" lang="en-US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1251720" y="1766520"/>
            <a:ext cx="4800240" cy="1065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pl-PL" sz="4400" spc="199" strike="noStrike" cap="all">
                <a:solidFill>
                  <a:srgbClr val="2a1a00"/>
                </a:solidFill>
                <a:latin typeface="Times New Roman"/>
              </a:rPr>
              <a:t>Zalety</a:t>
            </a:r>
            <a:endParaRPr b="0" lang="en-US" sz="44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94" name="TextShape 3"/>
          <p:cNvSpPr txBox="1"/>
          <p:nvPr/>
        </p:nvSpPr>
        <p:spPr>
          <a:xfrm>
            <a:off x="1257480" y="2909160"/>
            <a:ext cx="4800240" cy="3801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Relacje na żywo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Rzetelne informacje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Relaks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Szybki przekaz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Akcje charytatywne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Rozwija wyobraźnię i zainteresowania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Programy o określonej porze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Poznanie świata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95" name="TextShape 4"/>
          <p:cNvSpPr txBox="1"/>
          <p:nvPr/>
        </p:nvSpPr>
        <p:spPr>
          <a:xfrm>
            <a:off x="6633720" y="2199600"/>
            <a:ext cx="4800240" cy="632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pl-PL" sz="4400" spc="199" strike="noStrike" cap="all">
                <a:solidFill>
                  <a:srgbClr val="2a1a00"/>
                </a:solidFill>
                <a:latin typeface="Times New Roman"/>
              </a:rPr>
              <a:t>wady</a:t>
            </a:r>
            <a:endParaRPr b="0" lang="en-US" sz="44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96" name="TextShape 5"/>
          <p:cNvSpPr txBox="1"/>
          <p:nvPr/>
        </p:nvSpPr>
        <p:spPr>
          <a:xfrm>
            <a:off x="6633720" y="2909160"/>
            <a:ext cx="4800240" cy="29959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Wady wzroku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Uzależnienie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Przemoc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Brak ruchu – otyłość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Zbyt dużo reklam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Brak wpływu na program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147" dur="indefinite" restart="never" nodeType="tmRoot">
          <p:childTnLst>
            <p:seq>
              <p:cTn id="148" dur="indefinite" nodeType="mainSeq">
                <p:childTnLst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9" dur="1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0" dur="10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1" dur="10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6" dur="10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7" dur="1000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8" dur="1000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3" dur="1000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74" dur="1000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5" dur="1000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0" dur="1000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1" dur="1000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2" dur="1000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7" dur="1000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8" dur="1000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9" dur="1000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4" dur="1000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5" dur="1000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1000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1" dur="1000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2" dur="1000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3" dur="1000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8" dur="1000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9" dur="1000" fill="hold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0" dur="1000" fill="hold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5" dur="1000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6" dur="1000" fill="hold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7" dur="1000" fill="hold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2" dur="1000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3" dur="1000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4" dur="1000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9" dur="10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0" dur="10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1" dur="10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6" dur="10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7" dur="10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8" dur="10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3" dur="10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4" dur="10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5" dur="10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0" dur="1000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1" dur="1000" fill="hold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2" dur="1000" fill="hold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7" dur="1000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8" dur="1000" fill="hold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9" dur="1000" fill="hold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4" dur="1000"/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65" dur="1000" fill="hold"/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6" dur="1000" fill="hold"/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Picture 2" descr="Światowy Dzień Środków Masowego Przekazu | TalentowiSKO Banków  Spółdzielczych"/>
          <p:cNvPicPr/>
          <p:nvPr/>
        </p:nvPicPr>
        <p:blipFill>
          <a:blip r:embed="rId1"/>
          <a:stretch/>
        </p:blipFill>
        <p:spPr>
          <a:xfrm>
            <a:off x="3142800" y="923400"/>
            <a:ext cx="5779080" cy="512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267" dur="indefinite" restart="never" nodeType="tmRoot">
          <p:childTnLst>
            <p:seq>
              <p:cTn id="268" dur="indefinite" nodeType="mainSeq">
                <p:childTnLst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273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1252800" y="380880"/>
            <a:ext cx="10172520" cy="1493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pl-PL" sz="5100" spc="199" strike="noStrike" cap="all">
                <a:solidFill>
                  <a:srgbClr val="2a1a00"/>
                </a:solidFill>
                <a:latin typeface="Times New Roman"/>
              </a:rPr>
              <a:t>Internet</a:t>
            </a:r>
            <a:endParaRPr b="0" lang="en-US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1251720" y="2199600"/>
            <a:ext cx="4800240" cy="632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pl-PL" sz="4400" spc="199" strike="noStrike" cap="all">
                <a:solidFill>
                  <a:srgbClr val="2a1a00"/>
                </a:solidFill>
                <a:latin typeface="Times New Roman"/>
              </a:rPr>
              <a:t>zalety</a:t>
            </a:r>
            <a:endParaRPr b="0" lang="en-US" sz="44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0" name="TextShape 3"/>
          <p:cNvSpPr txBox="1"/>
          <p:nvPr/>
        </p:nvSpPr>
        <p:spPr>
          <a:xfrm>
            <a:off x="1257480" y="2909160"/>
            <a:ext cx="4800240" cy="299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Szybki dostęp do informacji 24h/dobę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Ułatwia kontakt z ludźmi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Umożliwia poznanie świata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Rozrywka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Możliwość robienia zakupów, przelewów, NAUKI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Możliwość uzyskania informacji bieżących i starszych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1" name="TextShape 4"/>
          <p:cNvSpPr txBox="1"/>
          <p:nvPr/>
        </p:nvSpPr>
        <p:spPr>
          <a:xfrm>
            <a:off x="6633720" y="2199600"/>
            <a:ext cx="4800240" cy="632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pl-PL" sz="4400" spc="199" strike="noStrike" cap="all">
                <a:solidFill>
                  <a:srgbClr val="2a1a00"/>
                </a:solidFill>
                <a:latin typeface="Times New Roman"/>
              </a:rPr>
              <a:t>wady</a:t>
            </a:r>
            <a:endParaRPr b="0" lang="en-US" sz="44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2" name="TextShape 5"/>
          <p:cNvSpPr txBox="1"/>
          <p:nvPr/>
        </p:nvSpPr>
        <p:spPr>
          <a:xfrm>
            <a:off x="6633720" y="2909160"/>
            <a:ext cx="4800240" cy="299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Uzależnienia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Przemoc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Wady wzroku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Wirusy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 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274" dur="indefinite" restart="never" nodeType="tmRoot">
          <p:childTnLst>
            <p:seq>
              <p:cTn id="275" dur="indefinite" nodeType="mainSeq">
                <p:childTnLst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6" dur="1000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7" dur="1000" fill="hold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8" dur="1000" fill="hold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3" dur="1000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4" dur="1000" fill="hold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5" dur="1000" fill="hold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0" dur="1000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1" dur="1000" fill="hold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2" dur="1000" fill="hold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7" dur="1000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8" dur="1000" fill="hold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9" dur="1000" fill="hold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4" dur="1000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15" dur="1000" fill="hold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6" dur="1000" fill="hold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1" dur="1000"/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2" dur="1000" fill="hold"/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3" dur="1000" fill="hold"/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8" dur="1000"/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9" dur="1000" fill="hold"/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0" dur="1000" fill="hold"/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5" dur="1000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6" dur="1000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7" dur="1000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42" dur="10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43" dur="10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4" dur="10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49" dur="10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0" dur="1000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1" dur="1000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56" dur="10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7" dur="1000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8" dur="1000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3" dur="1000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4" dur="1000" fill="hold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5" dur="1000" fill="hold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70" dur="1000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1" dur="1000" fill="hold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2" dur="1000" fill="hold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Picture 2" descr="Światowy Dzień Środków Masowego Przekazu – Kalendarz Świąt Nietypowych"/>
          <p:cNvPicPr/>
          <p:nvPr/>
        </p:nvPicPr>
        <p:blipFill>
          <a:blip r:embed="rId1"/>
          <a:stretch/>
        </p:blipFill>
        <p:spPr>
          <a:xfrm>
            <a:off x="2947320" y="798840"/>
            <a:ext cx="6931440" cy="4818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373" dur="indefinite" restart="never" nodeType="tmRoot">
          <p:childTnLst>
            <p:seq>
              <p:cTn id="374" dur="indefinite" nodeType="mainSeq">
                <p:childTnLst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379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1252800" y="380880"/>
            <a:ext cx="10172520" cy="1493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pl-PL" sz="5100" spc="199" strike="noStrike" cap="all">
                <a:solidFill>
                  <a:srgbClr val="2a1a00"/>
                </a:solidFill>
                <a:latin typeface="Times New Roman"/>
              </a:rPr>
              <a:t>radio</a:t>
            </a:r>
            <a:endParaRPr b="0" lang="en-US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1251720" y="2199600"/>
            <a:ext cx="4800240" cy="632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pl-PL" sz="4400" spc="199" strike="noStrike" cap="all">
                <a:solidFill>
                  <a:srgbClr val="2a1a00"/>
                </a:solidFill>
                <a:latin typeface="Times New Roman"/>
              </a:rPr>
              <a:t>zalety</a:t>
            </a:r>
            <a:endParaRPr b="0" lang="en-US" sz="44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6" name="TextShape 3"/>
          <p:cNvSpPr txBox="1"/>
          <p:nvPr/>
        </p:nvSpPr>
        <p:spPr>
          <a:xfrm>
            <a:off x="1257480" y="2909160"/>
            <a:ext cx="4800240" cy="29959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Muzyka non stop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Rozwija wyobraźnię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Zawsze można je mieć ze sobą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Profesjonalny serwis informacyjny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 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7" name="TextShape 4"/>
          <p:cNvSpPr txBox="1"/>
          <p:nvPr/>
        </p:nvSpPr>
        <p:spPr>
          <a:xfrm>
            <a:off x="6633720" y="2199600"/>
            <a:ext cx="4800240" cy="632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pl-PL" sz="4400" spc="199" strike="noStrike" cap="all">
                <a:solidFill>
                  <a:srgbClr val="2a1a00"/>
                </a:solidFill>
                <a:latin typeface="Times New Roman"/>
              </a:rPr>
              <a:t>wady</a:t>
            </a:r>
            <a:endParaRPr b="0" lang="en-US" sz="44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8" name="TextShape 5"/>
          <p:cNvSpPr txBox="1"/>
          <p:nvPr/>
        </p:nvSpPr>
        <p:spPr>
          <a:xfrm>
            <a:off x="6633720" y="2909160"/>
            <a:ext cx="4800240" cy="29959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Brak wizji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Zbyt częste reklamy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Mało informacji edukacyjnych i społecznych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Nie dla osób głuchych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24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Times New Roman"/>
              </a:rPr>
              <a:t>Problemy z nadajnikiem</a:t>
            </a:r>
            <a:endParaRPr b="0" lang="en-US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380" dur="indefinite" restart="never" nodeType="tmRoot">
          <p:childTnLst>
            <p:seq>
              <p:cTn id="381" dur="indefinite" nodeType="mainSeq">
                <p:childTnLst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92" dur="10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3" dur="1000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4" dur="1000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99" dur="10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00" dur="1000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1" dur="1000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06" dur="10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07" dur="1000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8" dur="1000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3" dur="1000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14" dur="1000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5" dur="1000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20" dur="1000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1" dur="1000" fill="hold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2" dur="1000" fill="hold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27" dur="1000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8" dur="1000" fill="hold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9" dur="1000" fill="hold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34" dur="1000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5" dur="1000" fill="hold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6" dur="1000" fill="hold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41" dur="1000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2" dur="1000" fill="hold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3" dur="1000" fill="hold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48" dur="1000"/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9" dur="1000" fill="hold"/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0" dur="1000" fill="hold"/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55" dur="1000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56" dur="1000" fill="hold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7" dur="1000" fill="hold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62" dur="1000"/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63" dur="1000" fill="hold"/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4" dur="1000" fill="hold"/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69" dur="1000"/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70" dur="1000" fill="hold"/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1" dur="1000" fill="hold"/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Picture 2" descr="Radio przenośne Albrecht DR 860 Senior, DAB+, FM | Zamów w Conrad.pl"/>
          <p:cNvPicPr/>
          <p:nvPr/>
        </p:nvPicPr>
        <p:blipFill>
          <a:blip r:embed="rId1"/>
          <a:stretch/>
        </p:blipFill>
        <p:spPr>
          <a:xfrm>
            <a:off x="3506760" y="803520"/>
            <a:ext cx="6125400" cy="5479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472" dur="indefinite" restart="never" nodeType="tmRoot">
          <p:childTnLst>
            <p:seq>
              <p:cTn id="473" dur="indefinite" nodeType="mainSeq">
                <p:childTnLst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478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1100880" y="322200"/>
            <a:ext cx="10262160" cy="493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50000"/>
              </a:lnSpc>
            </a:pPr>
            <a:r>
              <a:rPr b="1" lang="pl-PL" sz="3200" spc="-1" strike="noStrike">
                <a:solidFill>
                  <a:srgbClr val="444444"/>
                </a:solidFill>
                <a:latin typeface="Times New Roman"/>
              </a:rPr>
              <a:t>Dlaczego media nazywane są „czwartą władzą”</a:t>
            </a:r>
            <a:br/>
            <a:r>
              <a:rPr b="0" lang="pl-PL" sz="1800" spc="-1" strike="noStrike">
                <a:solidFill>
                  <a:srgbClr val="444444"/>
                </a:solidFill>
                <a:latin typeface="Times New Roman"/>
              </a:rPr>
              <a:t>Jest to sformułowanie doskonale znane we wszystkich krajach, w których panuje ustrój demokratyczny. Określa tak zwane wolne media – wolne, czyli nie obłożone cenzurą, takie, gdzie panuje wolność słowa.             Nie oznacza to oczywiście kompletnej samowolki w tym temacie, albowiem osoby zatrudnione w środkach masowego przekazu także są zobowiązane do przestrzegania przepisów prawa. Nie jest także żadną nowością, iż siły prasy nie należy lekceważyć, albowiem to ona przede wszystkim wpływa na kształtowanie postaw i poglądów tak społecznych, jak i politycznych. Nie ma z drugiej strony takiej możliwości, ażeby władza nie próbowała ingerować w działalność mediów – mamy z tym do czynienia także i w naszym kraju, co bardzo mocno widać zwłaszcza na poziomie prasy lokalnej. 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pl-PL" sz="1800" spc="-1" strike="noStrike">
                <a:solidFill>
                  <a:srgbClr val="444444"/>
                </a:solidFill>
                <a:latin typeface="Times New Roman"/>
              </a:rPr>
              <a:t>Wolność słowa w naszym państwie zagwarantowana jest uchwalona dwanaście lat temu Konstytucja, jednakże w praktyce wcale nie wygląda to tak wspaniale.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479" dur="indefinite" restart="never" nodeType="tmRoot">
          <p:childTnLst>
            <p:seq>
              <p:cTn id="480" dur="indefinite" nodeType="mainSeq">
                <p:childTnLst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85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86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7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12" name="Obraz 2" descr=""/>
          <p:cNvPicPr/>
          <p:nvPr/>
        </p:nvPicPr>
        <p:blipFill>
          <a:blip r:embed="rId1"/>
          <a:stretch/>
        </p:blipFill>
        <p:spPr>
          <a:xfrm>
            <a:off x="1598040" y="-10080"/>
            <a:ext cx="9019440" cy="6408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488" dur="indefinite" restart="never" nodeType="tmRoot">
          <p:childTnLst>
            <p:seq>
              <p:cTn id="489" dur="indefinite" nodeType="mainSeq">
                <p:childTnLst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494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1455840" y="852120"/>
            <a:ext cx="9001440" cy="456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50000"/>
              </a:lnSpc>
            </a:pPr>
            <a:r>
              <a:rPr b="1" lang="pl-PL" sz="2800" spc="-1" strike="noStrike">
                <a:solidFill>
                  <a:srgbClr val="202124"/>
                </a:solidFill>
                <a:latin typeface="Times New Roman"/>
              </a:rPr>
              <a:t>24 STYCZNIA OBCHODZIMY ŚWIATOWY DZIEŃ ŚRODKÓW MASOWEGO PRZEKAZU. </a:t>
            </a:r>
            <a:endParaRPr b="0" lang="pl-PL" sz="28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pl-PL" sz="2800" spc="-1" strike="noStrike">
                <a:solidFill>
                  <a:srgbClr val="202124"/>
                </a:solidFill>
                <a:latin typeface="Times New Roman"/>
              </a:rPr>
              <a:t>Ustanowiony został przez Papieża Pawła VI w roku 1967.            W Kościele Katolickim tego dnia wspomina się </a:t>
            </a:r>
            <a:endParaRPr b="0" lang="pl-PL" sz="28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pl-PL" sz="2800" spc="-1" strike="noStrike">
                <a:solidFill>
                  <a:srgbClr val="202124"/>
                </a:solidFill>
                <a:latin typeface="Times New Roman"/>
              </a:rPr>
              <a:t>Św. Franciszka Selezego, którego Papież Pius XI</a:t>
            </a:r>
            <a:endParaRPr b="0" lang="pl-PL" sz="28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pl-PL" sz="2800" spc="-1" strike="noStrike">
                <a:solidFill>
                  <a:srgbClr val="202124"/>
                </a:solidFill>
                <a:latin typeface="Times New Roman"/>
              </a:rPr>
              <a:t> </a:t>
            </a:r>
            <a:r>
              <a:rPr b="0" lang="pl-PL" sz="2800" spc="-1" strike="noStrike">
                <a:solidFill>
                  <a:srgbClr val="202124"/>
                </a:solidFill>
                <a:latin typeface="Times New Roman"/>
              </a:rPr>
              <a:t>w 1923 roku obwołał opiekunem i orędownikiem twórców </a:t>
            </a:r>
            <a:r>
              <a:rPr b="1" lang="pl-PL" sz="2800" spc="-1" strike="noStrike">
                <a:solidFill>
                  <a:srgbClr val="202124"/>
                </a:solidFill>
                <a:latin typeface="Times New Roman"/>
              </a:rPr>
              <a:t>środków</a:t>
            </a:r>
            <a:r>
              <a:rPr b="0" lang="pl-PL" sz="2800" spc="-1" strike="noStrike">
                <a:solidFill>
                  <a:srgbClr val="202124"/>
                </a:solidFill>
                <a:latin typeface="Times New Roman"/>
              </a:rPr>
              <a:t> społecznego </a:t>
            </a:r>
            <a:r>
              <a:rPr b="1" lang="pl-PL" sz="2800" spc="-1" strike="noStrike">
                <a:solidFill>
                  <a:srgbClr val="202124"/>
                </a:solidFill>
                <a:latin typeface="Times New Roman"/>
              </a:rPr>
              <a:t>przekazu.</a:t>
            </a:r>
            <a:endParaRPr b="0" lang="pl-PL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1078560" y="1098360"/>
            <a:ext cx="10317960" cy="4394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l-PL" sz="10000" spc="797" strike="noStrike" cap="all">
                <a:solidFill>
                  <a:srgbClr val="2a1a00"/>
                </a:solidFill>
                <a:latin typeface="Impact"/>
              </a:rPr>
              <a:t>DZIĘKUJĘ ZA UWAGĘ</a:t>
            </a:r>
            <a:endParaRPr b="0" lang="en-US" sz="10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2215080" y="5979240"/>
            <a:ext cx="8044920" cy="741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0000"/>
          </a:bodyPr>
          <a:p>
            <a:pPr algn="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pl-PL" sz="2000" spc="398" strike="noStrike" cap="all">
                <a:solidFill>
                  <a:srgbClr val="2a1a00"/>
                </a:solidFill>
                <a:latin typeface="Gill Sans MT"/>
              </a:rPr>
              <a:t>MATEUSZ CHOŁAJ </a:t>
            </a:r>
            <a:endParaRPr b="0" lang="pl-PL" sz="20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pl-PL" sz="2000" spc="398" strike="noStrike" cap="all">
                <a:solidFill>
                  <a:srgbClr val="2a1a00"/>
                </a:solidFill>
                <a:latin typeface="Gill Sans MT"/>
              </a:rPr>
              <a:t>KL.8A</a:t>
            </a: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495" dur="indefinite" restart="never" nodeType="tmRoot">
          <p:childTnLst>
            <p:seq>
              <p:cTn id="496" dur="indefinite" nodeType="mainSeq">
                <p:childTnLst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7" dur="500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8" dur="500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3" dur="500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4" dur="500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832320" y="842040"/>
            <a:ext cx="9721800" cy="557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50000"/>
              </a:lnSpc>
            </a:pPr>
            <a:r>
              <a:rPr b="1" lang="pl-PL" sz="4000" spc="-1" strike="noStrike">
                <a:solidFill>
                  <a:srgbClr val="444444"/>
                </a:solidFill>
                <a:latin typeface="Times New Roman"/>
              </a:rPr>
              <a:t>ŚRODKI MASOWEGO PRZEKAZU</a:t>
            </a:r>
            <a:br/>
            <a:r>
              <a:rPr b="0" lang="pl-PL" sz="4000" spc="-1" strike="noStrike">
                <a:solidFill>
                  <a:srgbClr val="444444"/>
                </a:solidFill>
                <a:latin typeface="Times New Roman"/>
              </a:rPr>
              <a:t>Środki masowego przekazu, mass media, media masowe, środki masowego komunikowania…– urządzenia, instytucje, za pomocą których kieruje się pewne treści do bardzo licznej i zróżnicowanej publiczności.</a:t>
            </a:r>
            <a:endParaRPr b="0" lang="pl-PL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24" dur="indefinite" restart="never" nodeType="tmRoot">
          <p:childTnLst>
            <p:seq>
              <p:cTn id="25" dur="indefinite" nodeType="mainSeq">
                <p:childTnLst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Picture 4" descr="środki masowego przekazu - Biuro rachunkowe Magnifica, księgowość Warszawa"/>
          <p:cNvPicPr/>
          <p:nvPr/>
        </p:nvPicPr>
        <p:blipFill>
          <a:blip r:embed="rId1"/>
          <a:stretch/>
        </p:blipFill>
        <p:spPr>
          <a:xfrm>
            <a:off x="1216080" y="330480"/>
            <a:ext cx="10049040" cy="6030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39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994320" y="1091880"/>
            <a:ext cx="10439280" cy="429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50000"/>
              </a:lnSpc>
            </a:pPr>
            <a:r>
              <a:rPr b="1" lang="pl-PL" sz="2400" spc="-1" strike="noStrike">
                <a:solidFill>
                  <a:srgbClr val="444444"/>
                </a:solidFill>
                <a:latin typeface="Times New Roman"/>
              </a:rPr>
              <a:t>Historia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Początki prasy sięgają XVII wieku – pierwszym wydawcą gazety był niemiecki drukarz i księgarz, Johann Carolus. Działo się to w Strasburgu w 1609 r. Pomysł szybko przyjął się w całej Europie. Pierwsza polska gazeta, „Merkuryusz Polski Ordynaryjny”, ukazała się w 1661 roku w Krakowie, później wydawana była także w Warszawie, jednak prawdziwego znaczenia nabrała w XIX wieku. Pierwsze regularne programy radiowe nadane zostały w 1920 r. Kroniki filmowe wyświetlano od 1927 r. Telewizja w Polsce narodziła się w 1937 roku, ale prawdziwą popularność zyskała w latach czterdziestych i pięćdziesiątych. W 1971 roku pojawiła się telewizja kolorowa .Początki internetu sięgają końca lat sześćdziesiątych.</a:t>
            </a: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40" dur="indefinite" restart="never" nodeType="tmRoot">
          <p:childTnLst>
            <p:seq>
              <p:cTn id="41" dur="indefinite" nodeType="mainSeq">
                <p:childTnLst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6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1118520" y="1109880"/>
            <a:ext cx="10342080" cy="374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50000"/>
              </a:lnSpc>
            </a:pPr>
            <a:r>
              <a:rPr b="1" lang="pl-PL" sz="2000" spc="-1" strike="noStrike">
                <a:solidFill>
                  <a:srgbClr val="444444"/>
                </a:solidFill>
                <a:latin typeface="Times New Roman"/>
              </a:rPr>
              <a:t>Mechanizm powstawania mediów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br/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Miejskich heroldów wyparły gazety, które zapewniały większą trwałość informacji. Magazyny, oprócz tekstów informacyjnych, oferowały piękne, kolorowe zdjęcia. 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Radio zapewniało szybkość przekazu i wygodę w odbiorze.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Telewizja dodała do tego ruchome obrazki.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Internet zapewnia trwałość informacji, możliwość jej szybkiej aktualizacji, wygodę dostępu, dźwięk, ruchome obrazki, trójwymiarowość... oraz przede wszystkim: interaktywność.</a:t>
            </a: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Picture 2" descr="Koncepcja Projektu środków Masowego Przekazu | Darmowy Wektor"/>
          <p:cNvPicPr/>
          <p:nvPr/>
        </p:nvPicPr>
        <p:blipFill>
          <a:blip r:embed="rId1"/>
          <a:stretch/>
        </p:blipFill>
        <p:spPr>
          <a:xfrm>
            <a:off x="1518120" y="447840"/>
            <a:ext cx="9339120" cy="6254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58" dur="indefinite" restart="never" nodeType="tmRoot">
          <p:childTnLst>
            <p:seq>
              <p:cTn id="59" dur="indefinite" nodeType="mainSeq">
                <p:childTnLst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64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1242720" y="1198440"/>
            <a:ext cx="1019124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50000"/>
              </a:lnSpc>
            </a:pPr>
            <a:r>
              <a:rPr b="1" lang="pl-PL" sz="2000" spc="-1" strike="noStrike">
                <a:solidFill>
                  <a:srgbClr val="444444"/>
                </a:solidFill>
                <a:latin typeface="Times New Roman"/>
              </a:rPr>
              <a:t>Nowoczesne media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Media można rozpatrywać w różnych aspektach, jednak w tym przypadku rozumiemy je jako narzędzie komunikacji: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urządzenia wykorzystywane do zapisu i gromadzenia informacji,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media drukowane – komunikaty dostarczane w formie tekstu lub obrazu,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media elektroniczne – komunikaty dostarczane drogą elektroniczną.</a:t>
            </a: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65" dur="indefinite" restart="never" nodeType="tmRoot">
          <p:childTnLst>
            <p:seq>
              <p:cTn id="66" dur="indefinite" nodeType="mainSeq">
                <p:childTnLst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287360" y="692280"/>
            <a:ext cx="9303480" cy="374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50000"/>
              </a:lnSpc>
            </a:pPr>
            <a:r>
              <a:rPr b="1" lang="pl-PL" sz="2000" spc="-1" strike="noStrike">
                <a:solidFill>
                  <a:srgbClr val="444444"/>
                </a:solidFill>
                <a:latin typeface="Times New Roman"/>
              </a:rPr>
              <a:t>Media elektroniczne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Multimedia – komunikaty łączące różnorodne formy treści informacji i jej przetwarzania,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Hipermedia – media oparte na systemie hiperlinków,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Media cyfrowe – media elektroniczne wykorzystywane do gromadzenia, przekazywania i otrzymywania cyfrowych treści.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2000" spc="-1" strike="noStrike">
                <a:solidFill>
                  <a:srgbClr val="444444"/>
                </a:solidFill>
                <a:latin typeface="Times New Roman"/>
              </a:rPr>
              <a:t>Nowe media – media, które można stworzyć i wykorzystać głównie za pomocą nowoczesnych komputerów.</a:t>
            </a: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  <p:timing>
    <p:tnLst>
      <p:par>
        <p:cTn id="74" dur="indefinite" restart="never" nodeType="tmRoot">
          <p:childTnLst>
            <p:seq>
              <p:cTn id="75" dur="indefinite" nodeType="mainSeq">
                <p:childTnLst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0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1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Znaczek</Template>
  <TotalTime>45</TotalTime>
  <Application>LibreOffice/7.0.3.1$Windows_X86_64 LibreOffice_project/d7547858d014d4cf69878db179d326fc3483e082</Application>
  <Words>710</Words>
  <Paragraphs>81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2022-01-18T14:28:19Z</dcterms:created>
  <dc:creator>Magdalena Chołaj</dc:creator>
  <dc:description/>
  <dc:language>pl-PL</dc:language>
  <cp:lastModifiedBy>Magdalena Chołaj</cp:lastModifiedBy>
  <dcterms:modified xsi:type="dcterms:W3CDTF">2022-01-24T16:28:44Z</dcterms:modified>
  <cp:revision>4</cp:revision>
  <dc:subject/>
  <dc:title>ŚWIATOWY DZIEŃ ŚRODKÓW MASOWEGO PRZEKAZU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20</vt:i4>
  </property>
</Properties>
</file>